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8335288" cy="39101713"/>
  <p:notesSz cx="6858000" cy="9144000"/>
  <p:defaultTextStyle>
    <a:defPPr>
      <a:defRPr lang="zh-CN"/>
    </a:defPPr>
    <a:lvl1pPr marL="0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1pPr>
    <a:lvl2pPr marL="1926732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2pPr>
    <a:lvl3pPr marL="3853464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3pPr>
    <a:lvl4pPr marL="5780197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4pPr>
    <a:lvl5pPr marL="7706929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5pPr>
    <a:lvl6pPr marL="9633661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6pPr>
    <a:lvl7pPr marL="11560393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7pPr>
    <a:lvl8pPr marL="13487126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8pPr>
    <a:lvl9pPr marL="15413858" algn="l" defTabSz="3853464" rtl="0" eaLnBrk="1" latinLnBrk="0" hangingPunct="1">
      <a:defRPr sz="7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16">
          <p15:clr>
            <a:srgbClr val="A4A3A4"/>
          </p15:clr>
        </p15:guide>
        <p15:guide id="2" pos="8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78" y="-13788"/>
      </p:cViewPr>
      <p:guideLst>
        <p:guide orient="horz" pos="12316"/>
        <p:guide pos="8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25147" y="12146877"/>
            <a:ext cx="24084995" cy="83815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50293" y="22157637"/>
            <a:ext cx="19834702" cy="99926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926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853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780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706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633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560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487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413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31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0543084" y="1565884"/>
            <a:ext cx="6375440" cy="33363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16764" y="1565884"/>
            <a:ext cx="18654065" cy="33363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9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24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8292" y="25126474"/>
            <a:ext cx="24084995" cy="7766035"/>
          </a:xfrm>
        </p:spPr>
        <p:txBody>
          <a:bodyPr anchor="t"/>
          <a:lstStyle>
            <a:lvl1pPr algn="l">
              <a:defRPr sz="16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38292" y="16572977"/>
            <a:ext cx="24084995" cy="8553497"/>
          </a:xfrm>
        </p:spPr>
        <p:txBody>
          <a:bodyPr anchor="b"/>
          <a:lstStyle>
            <a:lvl1pPr marL="0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1pPr>
            <a:lvl2pPr marL="1926732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2pPr>
            <a:lvl3pPr marL="3853464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3pPr>
            <a:lvl4pPr marL="5780197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4pPr>
            <a:lvl5pPr marL="7706929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5pPr>
            <a:lvl6pPr marL="9633661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6pPr>
            <a:lvl7pPr marL="11560393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7pPr>
            <a:lvl8pPr marL="13487126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8pPr>
            <a:lvl9pPr marL="15413858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16764" y="9123736"/>
            <a:ext cx="12514752" cy="25805323"/>
          </a:xfrm>
        </p:spPr>
        <p:txBody>
          <a:bodyPr/>
          <a:lstStyle>
            <a:lvl1pPr>
              <a:defRPr sz="11800"/>
            </a:lvl1pPr>
            <a:lvl2pPr>
              <a:defRPr sz="10100"/>
            </a:lvl2pPr>
            <a:lvl3pPr>
              <a:defRPr sz="84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403772" y="9123736"/>
            <a:ext cx="12514752" cy="25805323"/>
          </a:xfrm>
        </p:spPr>
        <p:txBody>
          <a:bodyPr/>
          <a:lstStyle>
            <a:lvl1pPr>
              <a:defRPr sz="11800"/>
            </a:lvl1pPr>
            <a:lvl2pPr>
              <a:defRPr sz="10100"/>
            </a:lvl2pPr>
            <a:lvl3pPr>
              <a:defRPr sz="84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9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16764" y="8752632"/>
            <a:ext cx="12519673" cy="3647680"/>
          </a:xfrm>
        </p:spPr>
        <p:txBody>
          <a:bodyPr anchor="b"/>
          <a:lstStyle>
            <a:lvl1pPr marL="0" indent="0">
              <a:buNone/>
              <a:defRPr sz="10100" b="1"/>
            </a:lvl1pPr>
            <a:lvl2pPr marL="1926732" indent="0">
              <a:buNone/>
              <a:defRPr sz="8400" b="1"/>
            </a:lvl2pPr>
            <a:lvl3pPr marL="3853464" indent="0">
              <a:buNone/>
              <a:defRPr sz="7600" b="1"/>
            </a:lvl3pPr>
            <a:lvl4pPr marL="5780197" indent="0">
              <a:buNone/>
              <a:defRPr sz="6700" b="1"/>
            </a:lvl4pPr>
            <a:lvl5pPr marL="7706929" indent="0">
              <a:buNone/>
              <a:defRPr sz="6700" b="1"/>
            </a:lvl5pPr>
            <a:lvl6pPr marL="9633661" indent="0">
              <a:buNone/>
              <a:defRPr sz="6700" b="1"/>
            </a:lvl6pPr>
            <a:lvl7pPr marL="11560393" indent="0">
              <a:buNone/>
              <a:defRPr sz="6700" b="1"/>
            </a:lvl7pPr>
            <a:lvl8pPr marL="13487126" indent="0">
              <a:buNone/>
              <a:defRPr sz="6700" b="1"/>
            </a:lvl8pPr>
            <a:lvl9pPr marL="15413858" indent="0">
              <a:buNone/>
              <a:defRPr sz="6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16764" y="12400312"/>
            <a:ext cx="12519673" cy="22528744"/>
          </a:xfrm>
        </p:spPr>
        <p:txBody>
          <a:bodyPr/>
          <a:lstStyle>
            <a:lvl1pPr>
              <a:defRPr sz="10100"/>
            </a:lvl1pPr>
            <a:lvl2pPr>
              <a:defRPr sz="8400"/>
            </a:lvl2pPr>
            <a:lvl3pPr>
              <a:defRPr sz="76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4393934" y="8752632"/>
            <a:ext cx="12524591" cy="3647680"/>
          </a:xfrm>
        </p:spPr>
        <p:txBody>
          <a:bodyPr anchor="b"/>
          <a:lstStyle>
            <a:lvl1pPr marL="0" indent="0">
              <a:buNone/>
              <a:defRPr sz="10100" b="1"/>
            </a:lvl1pPr>
            <a:lvl2pPr marL="1926732" indent="0">
              <a:buNone/>
              <a:defRPr sz="8400" b="1"/>
            </a:lvl2pPr>
            <a:lvl3pPr marL="3853464" indent="0">
              <a:buNone/>
              <a:defRPr sz="7600" b="1"/>
            </a:lvl3pPr>
            <a:lvl4pPr marL="5780197" indent="0">
              <a:buNone/>
              <a:defRPr sz="6700" b="1"/>
            </a:lvl4pPr>
            <a:lvl5pPr marL="7706929" indent="0">
              <a:buNone/>
              <a:defRPr sz="6700" b="1"/>
            </a:lvl5pPr>
            <a:lvl6pPr marL="9633661" indent="0">
              <a:buNone/>
              <a:defRPr sz="6700" b="1"/>
            </a:lvl6pPr>
            <a:lvl7pPr marL="11560393" indent="0">
              <a:buNone/>
              <a:defRPr sz="6700" b="1"/>
            </a:lvl7pPr>
            <a:lvl8pPr marL="13487126" indent="0">
              <a:buNone/>
              <a:defRPr sz="6700" b="1"/>
            </a:lvl8pPr>
            <a:lvl9pPr marL="15413858" indent="0">
              <a:buNone/>
              <a:defRPr sz="6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4393934" y="12400312"/>
            <a:ext cx="12524591" cy="22528744"/>
          </a:xfrm>
        </p:spPr>
        <p:txBody>
          <a:bodyPr/>
          <a:lstStyle>
            <a:lvl1pPr>
              <a:defRPr sz="10100"/>
            </a:lvl1pPr>
            <a:lvl2pPr>
              <a:defRPr sz="8400"/>
            </a:lvl2pPr>
            <a:lvl3pPr>
              <a:defRPr sz="76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3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7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6766" y="1556827"/>
            <a:ext cx="9322115" cy="6625568"/>
          </a:xfrm>
        </p:spPr>
        <p:txBody>
          <a:bodyPr anchor="b"/>
          <a:lstStyle>
            <a:lvl1pPr algn="l">
              <a:defRPr sz="8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78311" y="1556830"/>
            <a:ext cx="15840213" cy="33372229"/>
          </a:xfrm>
        </p:spPr>
        <p:txBody>
          <a:bodyPr/>
          <a:lstStyle>
            <a:lvl1pPr>
              <a:defRPr sz="13500"/>
            </a:lvl1pPr>
            <a:lvl2pPr>
              <a:defRPr sz="11800"/>
            </a:lvl2pPr>
            <a:lvl3pPr>
              <a:defRPr sz="101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16766" y="8182398"/>
            <a:ext cx="9322115" cy="26746661"/>
          </a:xfrm>
        </p:spPr>
        <p:txBody>
          <a:bodyPr/>
          <a:lstStyle>
            <a:lvl1pPr marL="0" indent="0">
              <a:buNone/>
              <a:defRPr sz="5900"/>
            </a:lvl1pPr>
            <a:lvl2pPr marL="1926732" indent="0">
              <a:buNone/>
              <a:defRPr sz="5100"/>
            </a:lvl2pPr>
            <a:lvl3pPr marL="3853464" indent="0">
              <a:buNone/>
              <a:defRPr sz="4200"/>
            </a:lvl3pPr>
            <a:lvl4pPr marL="5780197" indent="0">
              <a:buNone/>
              <a:defRPr sz="3800"/>
            </a:lvl4pPr>
            <a:lvl5pPr marL="7706929" indent="0">
              <a:buNone/>
              <a:defRPr sz="3800"/>
            </a:lvl5pPr>
            <a:lvl6pPr marL="9633661" indent="0">
              <a:buNone/>
              <a:defRPr sz="3800"/>
            </a:lvl6pPr>
            <a:lvl7pPr marL="11560393" indent="0">
              <a:buNone/>
              <a:defRPr sz="3800"/>
            </a:lvl7pPr>
            <a:lvl8pPr marL="13487126" indent="0">
              <a:buNone/>
              <a:defRPr sz="3800"/>
            </a:lvl8pPr>
            <a:lvl9pPr marL="15413858" indent="0">
              <a:buNone/>
              <a:defRPr sz="3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1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3915" y="27371199"/>
            <a:ext cx="17001173" cy="3231325"/>
          </a:xfrm>
        </p:spPr>
        <p:txBody>
          <a:bodyPr anchor="b"/>
          <a:lstStyle>
            <a:lvl1pPr algn="l">
              <a:defRPr sz="8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53915" y="3493810"/>
            <a:ext cx="17001173" cy="23461028"/>
          </a:xfrm>
        </p:spPr>
        <p:txBody>
          <a:bodyPr/>
          <a:lstStyle>
            <a:lvl1pPr marL="0" indent="0">
              <a:buNone/>
              <a:defRPr sz="13500"/>
            </a:lvl1pPr>
            <a:lvl2pPr marL="1926732" indent="0">
              <a:buNone/>
              <a:defRPr sz="11800"/>
            </a:lvl2pPr>
            <a:lvl3pPr marL="3853464" indent="0">
              <a:buNone/>
              <a:defRPr sz="10100"/>
            </a:lvl3pPr>
            <a:lvl4pPr marL="5780197" indent="0">
              <a:buNone/>
              <a:defRPr sz="8400"/>
            </a:lvl4pPr>
            <a:lvl5pPr marL="7706929" indent="0">
              <a:buNone/>
              <a:defRPr sz="8400"/>
            </a:lvl5pPr>
            <a:lvl6pPr marL="9633661" indent="0">
              <a:buNone/>
              <a:defRPr sz="8400"/>
            </a:lvl6pPr>
            <a:lvl7pPr marL="11560393" indent="0">
              <a:buNone/>
              <a:defRPr sz="8400"/>
            </a:lvl7pPr>
            <a:lvl8pPr marL="13487126" indent="0">
              <a:buNone/>
              <a:defRPr sz="8400"/>
            </a:lvl8pPr>
            <a:lvl9pPr marL="15413858" indent="0">
              <a:buNone/>
              <a:defRPr sz="8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53915" y="30602524"/>
            <a:ext cx="17001173" cy="4589018"/>
          </a:xfrm>
        </p:spPr>
        <p:txBody>
          <a:bodyPr/>
          <a:lstStyle>
            <a:lvl1pPr marL="0" indent="0">
              <a:buNone/>
              <a:defRPr sz="5900"/>
            </a:lvl1pPr>
            <a:lvl2pPr marL="1926732" indent="0">
              <a:buNone/>
              <a:defRPr sz="5100"/>
            </a:lvl2pPr>
            <a:lvl3pPr marL="3853464" indent="0">
              <a:buNone/>
              <a:defRPr sz="4200"/>
            </a:lvl3pPr>
            <a:lvl4pPr marL="5780197" indent="0">
              <a:buNone/>
              <a:defRPr sz="3800"/>
            </a:lvl4pPr>
            <a:lvl5pPr marL="7706929" indent="0">
              <a:buNone/>
              <a:defRPr sz="3800"/>
            </a:lvl5pPr>
            <a:lvl6pPr marL="9633661" indent="0">
              <a:buNone/>
              <a:defRPr sz="3800"/>
            </a:lvl6pPr>
            <a:lvl7pPr marL="11560393" indent="0">
              <a:buNone/>
              <a:defRPr sz="3800"/>
            </a:lvl7pPr>
            <a:lvl8pPr marL="13487126" indent="0">
              <a:buNone/>
              <a:defRPr sz="3800"/>
            </a:lvl8pPr>
            <a:lvl9pPr marL="15413858" indent="0">
              <a:buNone/>
              <a:defRPr sz="3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55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16765" y="1565882"/>
            <a:ext cx="25501759" cy="6516952"/>
          </a:xfrm>
          <a:prstGeom prst="rect">
            <a:avLst/>
          </a:prstGeom>
        </p:spPr>
        <p:txBody>
          <a:bodyPr vert="horz" lIns="385346" tIns="192673" rIns="385346" bIns="19267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16765" y="9123736"/>
            <a:ext cx="25501759" cy="25805323"/>
          </a:xfrm>
          <a:prstGeom prst="rect">
            <a:avLst/>
          </a:prstGeom>
        </p:spPr>
        <p:txBody>
          <a:bodyPr vert="horz" lIns="385346" tIns="192673" rIns="385346" bIns="19267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416765" y="36241498"/>
            <a:ext cx="6611567" cy="2081804"/>
          </a:xfrm>
          <a:prstGeom prst="rect">
            <a:avLst/>
          </a:prstGeom>
        </p:spPr>
        <p:txBody>
          <a:bodyPr vert="horz" lIns="385346" tIns="192673" rIns="385346" bIns="192673" rtlCol="0" anchor="ctr"/>
          <a:lstStyle>
            <a:lvl1pPr algn="l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B8D38-1B8A-4710-8F58-B9753632A26D}" type="datetimeFigureOut">
              <a:rPr lang="zh-CN" altLang="en-US" smtClean="0"/>
              <a:t>2015/10/14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681224" y="36241498"/>
            <a:ext cx="8972841" cy="2081804"/>
          </a:xfrm>
          <a:prstGeom prst="rect">
            <a:avLst/>
          </a:prstGeom>
        </p:spPr>
        <p:txBody>
          <a:bodyPr vert="horz" lIns="385346" tIns="192673" rIns="385346" bIns="192673" rtlCol="0" anchor="ctr"/>
          <a:lstStyle>
            <a:lvl1pPr algn="ctr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306957" y="36241498"/>
            <a:ext cx="6611567" cy="2081804"/>
          </a:xfrm>
          <a:prstGeom prst="rect">
            <a:avLst/>
          </a:prstGeom>
        </p:spPr>
        <p:txBody>
          <a:bodyPr vert="horz" lIns="385346" tIns="192673" rIns="385346" bIns="192673" rtlCol="0" anchor="ctr"/>
          <a:lstStyle>
            <a:lvl1pPr algn="r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06EC2-EEC7-40B0-89A5-5F2EC2798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3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853464" rtl="0" eaLnBrk="1" latinLnBrk="0" hangingPunct="1">
        <a:spcBef>
          <a:spcPct val="0"/>
        </a:spcBef>
        <a:buNone/>
        <a:defRPr sz="18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45049" indent="-1445049" algn="l" defTabSz="3853464" rtl="0" eaLnBrk="1" latinLnBrk="0" hangingPunct="1">
        <a:spcBef>
          <a:spcPct val="20000"/>
        </a:spcBef>
        <a:buFont typeface="Arial" pitchFamily="34" charset="0"/>
        <a:buChar char="•"/>
        <a:defRPr sz="13500" kern="1200">
          <a:solidFill>
            <a:schemeClr val="tx1"/>
          </a:solidFill>
          <a:latin typeface="+mn-lt"/>
          <a:ea typeface="+mn-ea"/>
          <a:cs typeface="+mn-cs"/>
        </a:defRPr>
      </a:lvl1pPr>
      <a:lvl2pPr marL="3130940" indent="-1204208" algn="l" defTabSz="3853464" rtl="0" eaLnBrk="1" latinLnBrk="0" hangingPunct="1">
        <a:spcBef>
          <a:spcPct val="20000"/>
        </a:spcBef>
        <a:buFont typeface="Arial" pitchFamily="34" charset="0"/>
        <a:buChar char="–"/>
        <a:defRPr sz="11800" kern="1200">
          <a:solidFill>
            <a:schemeClr val="tx1"/>
          </a:solidFill>
          <a:latin typeface="+mn-lt"/>
          <a:ea typeface="+mn-ea"/>
          <a:cs typeface="+mn-cs"/>
        </a:defRPr>
      </a:lvl2pPr>
      <a:lvl3pPr marL="4816831" indent="-963366" algn="l" defTabSz="3853464" rtl="0" eaLnBrk="1" latinLnBrk="0" hangingPunct="1">
        <a:spcBef>
          <a:spcPct val="20000"/>
        </a:spcBef>
        <a:buFont typeface="Arial" pitchFamily="34" charset="0"/>
        <a:buChar char="•"/>
        <a:defRPr sz="10100" kern="1200">
          <a:solidFill>
            <a:schemeClr val="tx1"/>
          </a:solidFill>
          <a:latin typeface="+mn-lt"/>
          <a:ea typeface="+mn-ea"/>
          <a:cs typeface="+mn-cs"/>
        </a:defRPr>
      </a:lvl3pPr>
      <a:lvl4pPr marL="6743563" indent="-963366" algn="l" defTabSz="3853464" rtl="0" eaLnBrk="1" latinLnBrk="0" hangingPunct="1">
        <a:spcBef>
          <a:spcPct val="20000"/>
        </a:spcBef>
        <a:buFont typeface="Arial" pitchFamily="34" charset="0"/>
        <a:buChar char="–"/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670295" indent="-963366" algn="l" defTabSz="3853464" rtl="0" eaLnBrk="1" latinLnBrk="0" hangingPunct="1">
        <a:spcBef>
          <a:spcPct val="20000"/>
        </a:spcBef>
        <a:buFont typeface="Arial" pitchFamily="34" charset="0"/>
        <a:buChar char="»"/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597027" indent="-963366" algn="l" defTabSz="3853464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3760" indent="-963366" algn="l" defTabSz="3853464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450492" indent="-963366" algn="l" defTabSz="3853464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6377224" indent="-963366" algn="l" defTabSz="3853464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926732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2pPr>
      <a:lvl3pPr marL="3853464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3pPr>
      <a:lvl4pPr marL="5780197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4pPr>
      <a:lvl5pPr marL="7706929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5pPr>
      <a:lvl6pPr marL="9633661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6pPr>
      <a:lvl7pPr marL="11560393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7pPr>
      <a:lvl8pPr marL="13487126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8pPr>
      <a:lvl9pPr marL="15413858" algn="l" defTabSz="3853464" rtl="0" eaLnBrk="1" latinLnBrk="0" hangingPunct="1">
        <a:defRPr sz="7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393314"/>
            <a:ext cx="28335288" cy="611863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" y="44255"/>
            <a:ext cx="28333576" cy="390927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94636" y="828776"/>
            <a:ext cx="2037826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600"/>
              </a:lnSpc>
            </a:pPr>
            <a:r>
              <a:rPr lang="en-US" sz="10000" dirty="0" smtClean="0">
                <a:solidFill>
                  <a:schemeClr val="bg1">
                    <a:lumMod val="95000"/>
                  </a:schemeClr>
                </a:solidFill>
                <a:latin typeface="Eras Light ITC" pitchFamily="34" charset="0"/>
              </a:rPr>
              <a:t>Perceptually Inspired Image and Video Quality Assessment Processing and Communications</a:t>
            </a:r>
            <a:endParaRPr lang="en-US" sz="10000" dirty="0">
              <a:solidFill>
                <a:schemeClr val="bg1">
                  <a:lumMod val="95000"/>
                </a:schemeClr>
              </a:solidFill>
              <a:latin typeface="Eras Light IT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8212" y="6805440"/>
            <a:ext cx="36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600" dirty="0" smtClean="0">
                <a:latin typeface="Eras Medium ITC" pitchFamily="34" charset="0"/>
              </a:rPr>
              <a:t>SPEAKER:</a:t>
            </a:r>
            <a:endParaRPr lang="en-US" sz="5000" spc="600" dirty="0">
              <a:latin typeface="Eras Medium IT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8212" y="8389616"/>
            <a:ext cx="36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600" dirty="0" smtClean="0">
                <a:latin typeface="Eras Medium ITC" pitchFamily="34" charset="0"/>
              </a:rPr>
              <a:t>TIME:</a:t>
            </a:r>
            <a:endParaRPr lang="en-US" sz="5000" spc="600" dirty="0">
              <a:latin typeface="Eras Medium IT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740" y="9901784"/>
            <a:ext cx="44008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600" dirty="0" smtClean="0">
                <a:latin typeface="Eras Medium ITC" pitchFamily="34" charset="0"/>
              </a:rPr>
              <a:t>LOCATION:</a:t>
            </a:r>
            <a:endParaRPr lang="en-US" sz="5000" spc="600" dirty="0">
              <a:latin typeface="Eras Medium IT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5212" y="6229376"/>
            <a:ext cx="20378264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600"/>
              </a:lnSpc>
            </a:pPr>
            <a:r>
              <a:rPr lang="en-US" sz="6000" spc="600" dirty="0" smtClean="0">
                <a:latin typeface="Eras Light ITC" pitchFamily="34" charset="0"/>
              </a:rPr>
              <a:t>Sherman SHEN</a:t>
            </a:r>
            <a:endParaRPr lang="en-US" sz="6000" spc="600" dirty="0">
              <a:latin typeface="Eras Light IT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10660" y="7885560"/>
            <a:ext cx="20378264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600"/>
              </a:lnSpc>
            </a:pPr>
            <a:r>
              <a:rPr lang="en-US" sz="6000" spc="600" dirty="0" smtClean="0">
                <a:latin typeface="Eras Light ITC" pitchFamily="34" charset="0"/>
              </a:rPr>
              <a:t>2015/06/08 [Sun] 9:20 – 9:45 am</a:t>
            </a:r>
            <a:endParaRPr lang="en-US" sz="6000" spc="600" dirty="0">
              <a:latin typeface="Eras Light IT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0660" y="9401984"/>
            <a:ext cx="20378264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600"/>
              </a:lnSpc>
            </a:pPr>
            <a:r>
              <a:rPr lang="en-US" sz="6000" spc="600" dirty="0" smtClean="0">
                <a:latin typeface="Eras Light ITC" pitchFamily="34" charset="0"/>
              </a:rPr>
              <a:t>Rohm Building, Room 5-206</a:t>
            </a:r>
            <a:endParaRPr lang="en-US" sz="6000" spc="600" dirty="0">
              <a:latin typeface="Eras Light IT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7740" y="14582304"/>
            <a:ext cx="44008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600" dirty="0" smtClean="0">
                <a:latin typeface="Eras Medium ITC" pitchFamily="34" charset="0"/>
              </a:rPr>
              <a:t>ABSTRACT:</a:t>
            </a:r>
            <a:endParaRPr lang="en-US" sz="5000" spc="600" dirty="0">
              <a:latin typeface="Eras Medium ITC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0660" y="14149894"/>
            <a:ext cx="21170352" cy="11172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/>
              <a:t> </a:t>
            </a:r>
            <a:r>
              <a:rPr lang="en-US" sz="4000" dirty="0" smtClean="0"/>
              <a:t>      </a:t>
            </a:r>
            <a:r>
              <a:rPr lang="en-US" sz="4000" dirty="0" smtClean="0">
                <a:latin typeface="Eras Light ITC" pitchFamily="34" charset="0"/>
              </a:rPr>
              <a:t>Our </a:t>
            </a:r>
            <a:r>
              <a:rPr lang="en-US" sz="4000" dirty="0">
                <a:latin typeface="Eras Light ITC" pitchFamily="34" charset="0"/>
              </a:rPr>
              <a:t>research on network protocol design and information security is to contribute developing Global Information Transport Platform (</a:t>
            </a:r>
            <a:r>
              <a:rPr lang="en-US" sz="4000" dirty="0" err="1">
                <a:latin typeface="Eras Light ITC" pitchFamily="34" charset="0"/>
              </a:rPr>
              <a:t>GiTP</a:t>
            </a:r>
            <a:r>
              <a:rPr lang="en-US" sz="4000" dirty="0">
                <a:latin typeface="Eras Light ITC" pitchFamily="34" charset="0"/>
              </a:rPr>
              <a:t>) with Accuracy, Security and Reliability in Transmission, Efficiency in Power and Bandwidth, and Simplicity in Hardware and Software. Current projects include Smart Grid, Vehicular Ad-hoc Networks, Social Networks </a:t>
            </a:r>
            <a:r>
              <a:rPr lang="en-US" sz="4000" dirty="0" err="1">
                <a:latin typeface="Eras Light ITC" pitchFamily="34" charset="0"/>
              </a:rPr>
              <a:t>eHealthcare</a:t>
            </a:r>
            <a:r>
              <a:rPr lang="en-US" sz="4000" dirty="0">
                <a:latin typeface="Eras Light ITC" pitchFamily="34" charset="0"/>
              </a:rPr>
              <a:t> Systems, Cooperative Networking and Communications and Cognitive Radio Networks.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Eras Light ITC" pitchFamily="34" charset="0"/>
              </a:rPr>
              <a:t>        In </a:t>
            </a:r>
            <a:r>
              <a:rPr lang="en-US" sz="4000" dirty="0">
                <a:latin typeface="Eras Light ITC" pitchFamily="34" charset="0"/>
              </a:rPr>
              <a:t>this talk, I will summarize our recent research results on quantum and </a:t>
            </a:r>
            <a:r>
              <a:rPr lang="en-US" sz="4000" dirty="0" err="1">
                <a:latin typeface="Eras Light ITC" pitchFamily="34" charset="0"/>
              </a:rPr>
              <a:t>nano</a:t>
            </a:r>
            <a:r>
              <a:rPr lang="en-US" sz="4000" dirty="0">
                <a:latin typeface="Eras Light ITC" pitchFamily="34" charset="0"/>
              </a:rPr>
              <a:t> photonic devices, including terahertz quantum cascade lasers, terahertz quantum well </a:t>
            </a:r>
            <a:r>
              <a:rPr lang="en-US" sz="4000" dirty="0" err="1">
                <a:latin typeface="Eras Light ITC" pitchFamily="34" charset="0"/>
              </a:rPr>
              <a:t>photodetectors</a:t>
            </a:r>
            <a:r>
              <a:rPr lang="en-US" sz="4000" dirty="0">
                <a:latin typeface="Eras Light ITC" pitchFamily="34" charset="0"/>
              </a:rPr>
              <a:t>, organic/inorganic hybrid optical </a:t>
            </a:r>
            <a:r>
              <a:rPr lang="en-US" sz="4000" dirty="0" err="1">
                <a:latin typeface="Eras Light ITC" pitchFamily="34" charset="0"/>
              </a:rPr>
              <a:t>upconersion</a:t>
            </a:r>
            <a:r>
              <a:rPr lang="en-US" sz="4000" dirty="0">
                <a:latin typeface="Eras Light ITC" pitchFamily="34" charset="0"/>
              </a:rPr>
              <a:t> devices, scanning voltage microscopy measurements and nanowire-based </a:t>
            </a:r>
            <a:r>
              <a:rPr lang="en-US" sz="4000" dirty="0" err="1">
                <a:latin typeface="Eras Light ITC" pitchFamily="34" charset="0"/>
              </a:rPr>
              <a:t>nanogenerators</a:t>
            </a:r>
            <a:r>
              <a:rPr lang="en-US" sz="4000" dirty="0">
                <a:latin typeface="Eras Light ITC" pitchFamily="34" charset="0"/>
              </a:rPr>
              <a:t>. I will also briefly introduce our molecular beam </a:t>
            </a:r>
            <a:r>
              <a:rPr lang="en-US" sz="4000" dirty="0" err="1">
                <a:latin typeface="Eras Light ITC" pitchFamily="34" charset="0"/>
              </a:rPr>
              <a:t>epitaxy</a:t>
            </a:r>
            <a:r>
              <a:rPr lang="en-US" sz="4000" dirty="0">
                <a:latin typeface="Eras Light ITC" pitchFamily="34" charset="0"/>
              </a:rPr>
              <a:t> (MBE) facility for the growth of high-quality of </a:t>
            </a:r>
            <a:r>
              <a:rPr lang="en-US" sz="4000" dirty="0" smtClean="0">
                <a:latin typeface="Eras Light ITC" pitchFamily="34" charset="0"/>
              </a:rPr>
              <a:t>III</a:t>
            </a:r>
            <a:r>
              <a:rPr lang="en-US" sz="4000" dirty="0">
                <a:latin typeface="Eras Light ITC" pitchFamily="34" charset="0"/>
              </a:rPr>
              <a:t>/</a:t>
            </a:r>
            <a:r>
              <a:rPr lang="en-US" sz="4000" dirty="0" smtClean="0">
                <a:latin typeface="Eras Light ITC" pitchFamily="34" charset="0"/>
              </a:rPr>
              <a:t>V </a:t>
            </a:r>
            <a:r>
              <a:rPr lang="en-US" sz="4000" dirty="0">
                <a:latin typeface="Eras Light ITC" pitchFamily="34" charset="0"/>
              </a:rPr>
              <a:t>compound semiconductor quantum structures and our quantum-</a:t>
            </a:r>
            <a:r>
              <a:rPr lang="en-US" sz="4000" dirty="0" err="1">
                <a:latin typeface="Eras Light ITC" pitchFamily="34" charset="0"/>
              </a:rPr>
              <a:t>nano</a:t>
            </a:r>
            <a:r>
              <a:rPr lang="en-US" sz="4000" dirty="0">
                <a:latin typeface="Eras Light ITC" pitchFamily="34" charset="0"/>
              </a:rPr>
              <a:t> center nanofabrication facilities for quantum and </a:t>
            </a:r>
            <a:r>
              <a:rPr lang="en-US" sz="4000" dirty="0" err="1">
                <a:latin typeface="Eras Light ITC" pitchFamily="34" charset="0"/>
              </a:rPr>
              <a:t>nano</a:t>
            </a:r>
            <a:r>
              <a:rPr lang="en-US" sz="4000" dirty="0">
                <a:latin typeface="Eras Light ITC" pitchFamily="34" charset="0"/>
              </a:rPr>
              <a:t> device fabrication at the University of Waterloo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7740" y="26247600"/>
            <a:ext cx="38968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spc="-150" dirty="0" smtClean="0">
                <a:latin typeface="Eras Medium ITC" pitchFamily="34" charset="0"/>
              </a:rPr>
              <a:t>BIOGRAPHY</a:t>
            </a:r>
            <a:r>
              <a:rPr lang="en-US" sz="5000" spc="-150" dirty="0" smtClean="0">
                <a:latin typeface="Eras Medium ITC" pitchFamily="34" charset="0"/>
              </a:rPr>
              <a:t>:</a:t>
            </a:r>
            <a:endParaRPr lang="en-US" sz="5000" spc="-150" dirty="0">
              <a:latin typeface="Eras Medium IT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55272" y="26247600"/>
            <a:ext cx="21170352" cy="4610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/>
              <a:t> </a:t>
            </a:r>
            <a:r>
              <a:rPr lang="en-US" sz="4000" dirty="0" smtClean="0"/>
              <a:t>      </a:t>
            </a:r>
            <a:r>
              <a:rPr lang="en-US" sz="4000" dirty="0" smtClean="0">
                <a:latin typeface="Eras Light ITC" pitchFamily="34" charset="0"/>
              </a:rPr>
              <a:t>Our </a:t>
            </a:r>
            <a:r>
              <a:rPr lang="en-US" sz="4000" dirty="0">
                <a:latin typeface="Eras Light ITC" pitchFamily="34" charset="0"/>
              </a:rPr>
              <a:t>research on network protocol design and information security is to contribute developing Global Information Transport Platform (</a:t>
            </a:r>
            <a:r>
              <a:rPr lang="en-US" sz="4000" dirty="0" err="1">
                <a:latin typeface="Eras Light ITC" pitchFamily="34" charset="0"/>
              </a:rPr>
              <a:t>GiTP</a:t>
            </a:r>
            <a:r>
              <a:rPr lang="en-US" sz="4000" dirty="0">
                <a:latin typeface="Eras Light ITC" pitchFamily="34" charset="0"/>
              </a:rPr>
              <a:t>) with Accuracy, Security and Reliability in Transmission, Efficiency in Power and Bandwidth, and Simplicity in Hardware and Software. Current projects include Smart Grid, Vehicular Ad-hoc Networks, Social Networks </a:t>
            </a:r>
            <a:r>
              <a:rPr lang="en-US" sz="4000" dirty="0" err="1">
                <a:latin typeface="Eras Light ITC" pitchFamily="34" charset="0"/>
              </a:rPr>
              <a:t>eHealthcare</a:t>
            </a:r>
            <a:r>
              <a:rPr lang="en-US" sz="4000" dirty="0">
                <a:latin typeface="Eras Light ITC" pitchFamily="34" charset="0"/>
              </a:rPr>
              <a:t> Systems, Cooperative Networking and Communications and Cognitive Radio Networks</a:t>
            </a:r>
            <a:r>
              <a:rPr lang="en-US" sz="4000" dirty="0" smtClean="0">
                <a:latin typeface="Eras Light ITC" pitchFamily="34" charset="0"/>
              </a:rPr>
              <a:t>.</a:t>
            </a:r>
            <a:endParaRPr lang="en-US" sz="4000" dirty="0">
              <a:latin typeface="Eras Light ITC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2300" y="8361240"/>
            <a:ext cx="5970419" cy="53545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1147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254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Arial</vt:lpstr>
      <vt:lpstr>Calibri</vt:lpstr>
      <vt:lpstr>Eras Light ITC</vt:lpstr>
      <vt:lpstr>Eras Medium ITC</vt:lpstr>
      <vt:lpstr>Office 主题​​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`12</dc:title>
  <dc:creator>APPLE</dc:creator>
  <cp:lastModifiedBy>zheng</cp:lastModifiedBy>
  <cp:revision>8</cp:revision>
  <dcterms:created xsi:type="dcterms:W3CDTF">2015-08-18T05:36:46Z</dcterms:created>
  <dcterms:modified xsi:type="dcterms:W3CDTF">2015-10-14T03:02:35Z</dcterms:modified>
</cp:coreProperties>
</file>