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21383625" cy="30275213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5" userDrawn="1">
          <p15:clr>
            <a:srgbClr val="A4A3A4"/>
          </p15:clr>
        </p15:guide>
        <p15:guide id="2" pos="67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BFB"/>
    <a:srgbClr val="9F80E4"/>
    <a:srgbClr val="AA5EA3"/>
    <a:srgbClr val="E2E8FA"/>
    <a:srgbClr val="6C8CE3"/>
    <a:srgbClr val="2A84D8"/>
    <a:srgbClr val="40D8EE"/>
    <a:srgbClr val="38A6D7"/>
    <a:srgbClr val="983F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" d="100"/>
          <a:sy n="15" d="100"/>
        </p:scale>
        <p:origin x="2184" y="76"/>
      </p:cViewPr>
      <p:guideLst>
        <p:guide orient="horz" pos="9535"/>
        <p:guide pos="67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402342"/>
              </p:ext>
            </p:extLst>
          </p:nvPr>
        </p:nvGraphicFramePr>
        <p:xfrm>
          <a:off x="396049" y="5930616"/>
          <a:ext cx="10092055" cy="23939784"/>
        </p:xfrm>
        <a:graphic>
          <a:graphicData uri="http://schemas.openxmlformats.org/drawingml/2006/table">
            <a:tbl>
              <a:tblPr/>
              <a:tblGrid>
                <a:gridCol w="10092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93978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/>
                    </a:p>
                    <a:p>
                      <a:pPr marL="3105785" algn="l" rtl="0" eaLnBrk="0">
                        <a:lnSpc>
                          <a:spcPct val="78000"/>
                        </a:lnSpc>
                        <a:spcBef>
                          <a:spcPts val="5"/>
                        </a:spcBef>
                      </a:pPr>
                      <a:r>
                        <a:rPr sz="4800" b="1" u="sng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Backg</a:t>
                      </a:r>
                      <a:r>
                        <a:rPr sz="4800" b="1" u="sng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 pitchFamily="18" charset="0"/>
                          <a:ea typeface="Times New Roman" panose="02020603050405020304"/>
                          <a:cs typeface="Times New Roman" panose="02020603050405020304" pitchFamily="18" charset="0"/>
                        </a:rPr>
                        <a:t>ro</a:t>
                      </a:r>
                      <a:r>
                        <a:rPr sz="4800" b="1" u="sng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und</a:t>
                      </a:r>
                      <a:endParaRPr lang="en-US" sz="4800" b="1" u="sng" kern="0" spc="20" dirty="0">
                        <a:solidFill>
                          <a:srgbClr val="000000">
                            <a:alpha val="100000"/>
                          </a:srgbClr>
                        </a:solidFill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  <a:p>
                      <a:pPr marL="3105785" algn="l" rtl="0" eaLnBrk="0">
                        <a:lnSpc>
                          <a:spcPct val="78000"/>
                        </a:lnSpc>
                        <a:spcBef>
                          <a:spcPts val="5"/>
                        </a:spcBef>
                      </a:pPr>
                      <a:endParaRPr lang="en-US" altLang="en-US" sz="48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marL="833120" algn="l" rtl="0" eaLnBrk="0">
                        <a:lnSpc>
                          <a:spcPct val="78000"/>
                        </a:lnSpc>
                        <a:spcBef>
                          <a:spcPts val="725"/>
                        </a:spcBef>
                      </a:pP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Fig.</a:t>
                      </a:r>
                      <a:r>
                        <a:rPr sz="2400" kern="0" spc="2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1 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Cycle diagram of</a:t>
                      </a:r>
                      <a:r>
                        <a:rPr sz="2400" kern="0" spc="-16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ammonia synthesis by 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electrocatalytic nitrate</a:t>
                      </a:r>
                      <a:endParaRPr lang="en-US" altLang="en-US" sz="2400" dirty="0"/>
                    </a:p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28000"/>
                        </a:lnSpc>
                      </a:pPr>
                      <a:endParaRPr lang="en-US" altLang="en-US" sz="1000" dirty="0"/>
                    </a:p>
                    <a:p>
                      <a:pPr marL="338455" indent="2540" algn="l" rtl="0" eaLnBrk="0">
                        <a:lnSpc>
                          <a:spcPct val="98000"/>
                        </a:lnSpc>
                        <a:spcBef>
                          <a:spcPts val="730"/>
                        </a:spcBef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Ammonia</a:t>
                      </a:r>
                      <a:r>
                        <a:rPr sz="2400" kern="0" spc="3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(NH</a:t>
                      </a:r>
                      <a:r>
                        <a:rPr sz="2400" kern="0" spc="-10" baseline="-24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3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)</a:t>
                      </a:r>
                      <a:r>
                        <a:rPr sz="2400" kern="0" spc="3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is</a:t>
                      </a:r>
                      <a:r>
                        <a:rPr sz="2400" kern="0" spc="3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one</a:t>
                      </a:r>
                      <a:r>
                        <a:rPr sz="2400" kern="0" spc="3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of the</a:t>
                      </a:r>
                      <a:r>
                        <a:rPr sz="2400" kern="0" spc="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most</a:t>
                      </a:r>
                      <a:r>
                        <a:rPr sz="2400" kern="0" spc="3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common</a:t>
                      </a:r>
                      <a:r>
                        <a:rPr sz="2400" kern="0" spc="3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industrial</a:t>
                      </a:r>
                      <a:r>
                        <a:rPr sz="2400" kern="0" spc="3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chemi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cals.</a:t>
                      </a:r>
                      <a:r>
                        <a:rPr sz="2400" kern="0" spc="3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It</a:t>
                      </a:r>
                      <a:r>
                        <a:rPr sz="2400" kern="0" spc="3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is</a:t>
                      </a:r>
                      <a:r>
                        <a:rPr sz="2400" kern="0" spc="2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not   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only</a:t>
                      </a:r>
                      <a:r>
                        <a:rPr sz="2400" kern="0" spc="5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an</a:t>
                      </a:r>
                      <a:r>
                        <a:rPr sz="2400" kern="0" spc="5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indispensable</a:t>
                      </a:r>
                      <a:r>
                        <a:rPr sz="2400" kern="0" spc="5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chemical  such  as  fertilizers,</a:t>
                      </a:r>
                      <a:r>
                        <a:rPr sz="2400" kern="0" spc="4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ph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armaceuticals,  dyes,   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etc., but</a:t>
                      </a:r>
                      <a:r>
                        <a:rPr sz="24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also</a:t>
                      </a:r>
                      <a:r>
                        <a:rPr sz="24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considered as</a:t>
                      </a:r>
                      <a:r>
                        <a:rPr sz="24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an important</a:t>
                      </a:r>
                      <a:r>
                        <a:rPr sz="24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energy</a:t>
                      </a:r>
                      <a:r>
                        <a:rPr sz="2400" kern="0" spc="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storage medium</a:t>
                      </a:r>
                      <a:r>
                        <a:rPr sz="2400" kern="0" spc="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and</a:t>
                      </a:r>
                      <a:r>
                        <a:rPr sz="24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carbon-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free</a:t>
                      </a:r>
                      <a:r>
                        <a:rPr sz="2400" kern="0" spc="4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energy</a:t>
                      </a:r>
                      <a:r>
                        <a:rPr sz="2400" kern="0" spc="4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carrier.</a:t>
                      </a:r>
                      <a:r>
                        <a:rPr sz="2400" kern="0" spc="4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Currently,</a:t>
                      </a:r>
                      <a:r>
                        <a:rPr sz="2400" kern="0" spc="4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industrial-scale</a:t>
                      </a:r>
                      <a:r>
                        <a:rPr sz="2400" kern="0" spc="3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production</a:t>
                      </a:r>
                      <a:r>
                        <a:rPr sz="2400" kern="0" spc="4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of NH</a:t>
                      </a:r>
                      <a:r>
                        <a:rPr sz="2400" kern="0" spc="-10" baseline="-24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3</a:t>
                      </a:r>
                      <a:r>
                        <a:rPr sz="1500" kern="0" spc="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relies</a:t>
                      </a:r>
                      <a:r>
                        <a:rPr sz="2400" kern="0" spc="4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on   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the Haber-Bosch process. In this process,</a:t>
                      </a:r>
                      <a:r>
                        <a:rPr sz="2400" kern="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NH</a:t>
                      </a:r>
                      <a:r>
                        <a:rPr sz="2400" kern="0" spc="0" baseline="-24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3</a:t>
                      </a:r>
                      <a:r>
                        <a:rPr sz="15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is</a:t>
                      </a:r>
                      <a:r>
                        <a:rPr sz="2400" kern="0" spc="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synthesized</a:t>
                      </a:r>
                      <a:r>
                        <a:rPr sz="24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by</a:t>
                      </a:r>
                      <a:r>
                        <a:rPr sz="2400" kern="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the</a:t>
                      </a:r>
                      <a:r>
                        <a:rPr sz="2400" kern="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reaction     between</a:t>
                      </a:r>
                      <a:r>
                        <a:rPr sz="2400" kern="0" spc="5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H</a:t>
                      </a:r>
                      <a:r>
                        <a:rPr sz="2400" kern="0" spc="-10" baseline="-24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2</a:t>
                      </a:r>
                      <a:r>
                        <a:rPr sz="1500" kern="0" spc="1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and</a:t>
                      </a:r>
                      <a:r>
                        <a:rPr sz="2400" kern="0" spc="3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</a:t>
                      </a:r>
                      <a:r>
                        <a:rPr sz="2400" kern="0" spc="-10" baseline="-24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2</a:t>
                      </a:r>
                      <a:r>
                        <a:rPr sz="15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under</a:t>
                      </a:r>
                      <a:r>
                        <a:rPr sz="2400" kern="0" spc="4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high</a:t>
                      </a:r>
                      <a:r>
                        <a:rPr sz="2400" kern="0" spc="4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pressure</a:t>
                      </a:r>
                      <a:r>
                        <a:rPr sz="2400" kern="0" spc="5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and</a:t>
                      </a:r>
                      <a:r>
                        <a:rPr sz="2400" kern="0" spc="4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temperature.</a:t>
                      </a:r>
                      <a:r>
                        <a:rPr sz="2400" kern="0" spc="4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Meanwhile,</a:t>
                      </a:r>
                      <a:r>
                        <a:rPr sz="2400" kern="0" spc="4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the     production</a:t>
                      </a:r>
                      <a:r>
                        <a:rPr sz="2400" kern="0" spc="3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of H</a:t>
                      </a:r>
                      <a:r>
                        <a:rPr sz="2400" kern="0" spc="-10" baseline="-24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2</a:t>
                      </a:r>
                      <a:r>
                        <a:rPr sz="15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is</a:t>
                      </a:r>
                      <a:r>
                        <a:rPr sz="2400" kern="0" spc="2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highly</a:t>
                      </a:r>
                      <a:r>
                        <a:rPr sz="2400" kern="0" spc="2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energy-intensive</a:t>
                      </a:r>
                      <a:r>
                        <a:rPr sz="2400" kern="0" spc="2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and</a:t>
                      </a:r>
                      <a:r>
                        <a:rPr sz="2400" kern="0" spc="2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accompanied</a:t>
                      </a:r>
                      <a:r>
                        <a:rPr sz="2400" kern="0" spc="1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by</a:t>
                      </a:r>
                      <a:r>
                        <a:rPr sz="2400" kern="0" spc="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the</a:t>
                      </a:r>
                      <a:r>
                        <a:rPr sz="2400" kern="0" spc="2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carbon     emissions.</a:t>
                      </a:r>
                      <a:r>
                        <a:rPr sz="2400" kern="0" spc="2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Therefore,</a:t>
                      </a:r>
                      <a:r>
                        <a:rPr sz="2400" kern="0" spc="2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electrocatalytic</a:t>
                      </a:r>
                      <a:r>
                        <a:rPr sz="24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reaction</a:t>
                      </a:r>
                      <a:r>
                        <a:rPr sz="2400" kern="0" spc="1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for  NH</a:t>
                      </a:r>
                      <a:r>
                        <a:rPr sz="2400" kern="0" spc="-10" baseline="-24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3</a:t>
                      </a:r>
                      <a:r>
                        <a:rPr sz="15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 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synthesis</a:t>
                      </a:r>
                      <a:r>
                        <a:rPr sz="24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under   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ambient pressure</a:t>
                      </a:r>
                      <a:r>
                        <a:rPr sz="24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and temperature has</a:t>
                      </a:r>
                      <a:r>
                        <a:rPr sz="24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attracted increa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sing attention, which</a:t>
                      </a:r>
                      <a:r>
                        <a:rPr sz="2400" kern="0" spc="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is   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zero   carbon   emission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and   powered   by    cheap   renewable   electricity.     Electrocatalytic</a:t>
                      </a:r>
                      <a:r>
                        <a:rPr sz="2400" kern="0" spc="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nitrate</a:t>
                      </a:r>
                      <a:r>
                        <a:rPr sz="2400" kern="0" spc="2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reduction</a:t>
                      </a:r>
                      <a:r>
                        <a:rPr sz="2400" kern="0" spc="2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reaction</a:t>
                      </a:r>
                      <a:r>
                        <a:rPr sz="2400" kern="0" spc="3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(NIRR)</a:t>
                      </a:r>
                      <a:r>
                        <a:rPr sz="2400" kern="0" spc="3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for</a:t>
                      </a:r>
                      <a:r>
                        <a:rPr sz="2400" kern="0" spc="3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ammoni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400" kern="0" spc="3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synthesis</a:t>
                      </a:r>
                      <a:r>
                        <a:rPr sz="2400" kern="0" spc="3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is   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an appealing alternative to the Haber-Bosch process.</a:t>
                      </a:r>
                      <a:endParaRPr lang="en-US" altLang="en-US" sz="2400" dirty="0"/>
                    </a:p>
                    <a:p>
                      <a:pPr algn="l" rtl="0" eaLnBrk="0">
                        <a:lnSpc>
                          <a:spcPct val="114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4000"/>
                        </a:lnSpc>
                      </a:pPr>
                      <a:endParaRPr lang="en-US" altLang="en-US" sz="1000" dirty="0"/>
                    </a:p>
                    <a:p>
                      <a:pPr marL="1878965" algn="l" rtl="0" eaLnBrk="0">
                        <a:lnSpc>
                          <a:spcPct val="95000"/>
                        </a:lnSpc>
                        <a:spcBef>
                          <a:spcPts val="1450"/>
                        </a:spcBef>
                      </a:pPr>
                      <a:r>
                        <a:rPr sz="4800" b="1" u="sng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Materials</a:t>
                      </a:r>
                      <a:r>
                        <a:rPr sz="4800" b="1" u="sng" kern="0" spc="3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4800" b="1" u="sng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and</a:t>
                      </a:r>
                      <a:r>
                        <a:rPr sz="4800" b="1" u="sng" kern="0" spc="3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4800" b="1" u="sng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Method</a:t>
                      </a:r>
                      <a:endParaRPr lang="en-US" sz="4800" b="1" u="sng" kern="0" spc="0" dirty="0">
                        <a:solidFill>
                          <a:srgbClr val="000000">
                            <a:alpha val="100000"/>
                          </a:srgbClr>
                        </a:solidFill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  <a:p>
                      <a:pPr marL="1878965" algn="l" rtl="0" eaLnBrk="0">
                        <a:lnSpc>
                          <a:spcPct val="95000"/>
                        </a:lnSpc>
                        <a:spcBef>
                          <a:spcPts val="1450"/>
                        </a:spcBef>
                      </a:pPr>
                      <a:endParaRPr lang="en-US" altLang="en-US" sz="48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1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/>
                    </a:p>
                    <a:p>
                      <a:pPr marL="4267200" indent="-3729355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</a:pP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Fig. 2</a:t>
                      </a:r>
                      <a:r>
                        <a:rPr sz="24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Schematic diagram of</a:t>
                      </a:r>
                      <a:r>
                        <a:rPr sz="2400" kern="0" spc="-25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preparation of</a:t>
                      </a:r>
                      <a:r>
                        <a:rPr sz="2400" kern="0" spc="-2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nanoporous Cu all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oy catalyst          and NITRR</a:t>
                      </a:r>
                      <a:endParaRPr lang="en-US" altLang="en-US" sz="2400" dirty="0"/>
                    </a:p>
                  </a:txBody>
                  <a:tcPr marL="0" marR="0" marT="0" marB="0">
                    <a:lnL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023779"/>
              </p:ext>
            </p:extLst>
          </p:nvPr>
        </p:nvGraphicFramePr>
        <p:xfrm>
          <a:off x="10840022" y="5930616"/>
          <a:ext cx="10092055" cy="23939784"/>
        </p:xfrm>
        <a:graphic>
          <a:graphicData uri="http://schemas.openxmlformats.org/drawingml/2006/table">
            <a:tbl>
              <a:tblPr/>
              <a:tblGrid>
                <a:gridCol w="10092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6407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6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1000" dirty="0"/>
                    </a:p>
                    <a:p>
                      <a:pPr marL="810260" algn="l" rtl="0" eaLnBrk="0">
                        <a:lnSpc>
                          <a:spcPct val="78000"/>
                        </a:lnSpc>
                        <a:spcBef>
                          <a:spcPts val="5"/>
                        </a:spcBef>
                      </a:pPr>
                      <a:r>
                        <a:rPr sz="4800" b="1" u="sng" kern="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Characteriz</a:t>
                      </a:r>
                      <a:r>
                        <a:rPr sz="4800" b="1" u="sng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ation and properties</a:t>
                      </a:r>
                      <a:endParaRPr lang="en-US" altLang="en-US" sz="4800" dirty="0"/>
                    </a:p>
                  </a:txBody>
                  <a:tcPr marL="0" marR="0" marT="0" marB="0">
                    <a:lnL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173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>
                    <a:lnL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7136">
                <a:tc>
                  <a:txBody>
                    <a:bodyPr/>
                    <a:lstStyle/>
                    <a:p>
                      <a:pPr marL="1925955" algn="l" rtl="0" eaLnBrk="0">
                        <a:lnSpc>
                          <a:spcPct val="78000"/>
                        </a:lnSpc>
                        <a:spcBef>
                          <a:spcPts val="5"/>
                        </a:spcBef>
                      </a:pP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Fig. 3</a:t>
                      </a:r>
                      <a:r>
                        <a:rPr sz="2400" kern="0" spc="1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SEM (a) 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and TEM</a:t>
                      </a:r>
                      <a:r>
                        <a:rPr sz="2400" kern="0" spc="9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(b) of</a:t>
                      </a:r>
                      <a:r>
                        <a:rPr sz="2400" kern="0" spc="-2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nanoporous</a:t>
                      </a:r>
                      <a:r>
                        <a:rPr sz="2400" kern="0" spc="8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Cu</a:t>
                      </a:r>
                      <a:r>
                        <a:rPr sz="2400" kern="0" spc="8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alloy</a:t>
                      </a:r>
                      <a:endParaRPr lang="en-US" altLang="en-US" sz="2400" dirty="0"/>
                    </a:p>
                  </a:txBody>
                  <a:tcPr marL="0" marR="0" marT="0" marB="0">
                    <a:lnL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5820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>
                    <a:lnL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86297">
                <a:tc>
                  <a:txBody>
                    <a:bodyPr/>
                    <a:lstStyle/>
                    <a:p>
                      <a:pPr marL="1153795" algn="l" rtl="0" eaLnBrk="0">
                        <a:lnSpc>
                          <a:spcPct val="78000"/>
                        </a:lnSpc>
                        <a:spcBef>
                          <a:spcPts val="0"/>
                        </a:spcBef>
                      </a:pP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Fig. 4 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LSV curves of</a:t>
                      </a:r>
                      <a:r>
                        <a:rPr sz="2400" kern="0" spc="-16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nanoporous Cu and nanoporous Cu</a:t>
                      </a:r>
                      <a:r>
                        <a:rPr sz="2400" kern="0" spc="8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alloy in</a:t>
                      </a:r>
                      <a:endParaRPr lang="en-US" altLang="en-US" sz="2400" dirty="0"/>
                    </a:p>
                    <a:p>
                      <a:pPr marL="583565" indent="54610" algn="l" rtl="0" eaLnBrk="0">
                        <a:lnSpc>
                          <a:spcPct val="89000"/>
                        </a:lnSpc>
                        <a:spcBef>
                          <a:spcPts val="635"/>
                        </a:spcBef>
                      </a:pP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electrolyte with and without NO</a:t>
                      </a:r>
                      <a:r>
                        <a:rPr sz="2400" kern="0" spc="0" baseline="-2400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3</a:t>
                      </a:r>
                      <a:r>
                        <a:rPr sz="2400" kern="0" spc="0" baseline="3000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-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(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a); NO</a:t>
                      </a:r>
                      <a:r>
                        <a:rPr sz="2400" kern="0" spc="-10" baseline="-2400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2</a:t>
                      </a:r>
                      <a:r>
                        <a:rPr sz="2400" kern="0" spc="-10" baseline="3000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-</a:t>
                      </a:r>
                      <a:r>
                        <a:rPr sz="1500" kern="0" spc="15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selectivity (b), NH</a:t>
                      </a:r>
                      <a:r>
                        <a:rPr sz="2400" kern="0" spc="-10" baseline="-2400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3</a:t>
                      </a:r>
                      <a:r>
                        <a:rPr sz="15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selectivity       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(c) and Faradaic efficiency (d) of</a:t>
                      </a:r>
                      <a:r>
                        <a:rPr sz="2400" kern="0" spc="-23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nanoporous Cu and nanop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orous</a:t>
                      </a:r>
                      <a:r>
                        <a:rPr sz="2400" kern="0" spc="9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Cu</a:t>
                      </a:r>
                      <a:r>
                        <a:rPr sz="2400" kern="0" spc="8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2A2B2E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alloy</a:t>
                      </a:r>
                      <a:endParaRPr lang="en-US" altLang="en-US" sz="2400" dirty="0"/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6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7000"/>
                        </a:lnSpc>
                      </a:pPr>
                      <a:endParaRPr lang="en-US" altLang="en-US" sz="1000" dirty="0"/>
                    </a:p>
                    <a:p>
                      <a:pPr marL="3550920" algn="l" rtl="0" eaLnBrk="0">
                        <a:lnSpc>
                          <a:spcPct val="77000"/>
                        </a:lnSpc>
                        <a:spcBef>
                          <a:spcPts val="1445"/>
                        </a:spcBef>
                      </a:pPr>
                      <a:endParaRPr lang="en-US" sz="4800" b="1" u="sng" kern="0" spc="10" dirty="0">
                        <a:solidFill>
                          <a:srgbClr val="000000">
                            <a:alpha val="100000"/>
                          </a:srgbClr>
                        </a:solidFill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  <a:p>
                      <a:pPr marL="3550920" algn="l" rtl="0" eaLnBrk="0">
                        <a:lnSpc>
                          <a:spcPct val="77000"/>
                        </a:lnSpc>
                        <a:spcBef>
                          <a:spcPts val="1445"/>
                        </a:spcBef>
                      </a:pPr>
                      <a:r>
                        <a:rPr sz="4800" b="1" u="sng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Conclusion</a:t>
                      </a:r>
                      <a:endParaRPr lang="en-US" altLang="en-US" sz="4800" dirty="0"/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600" dirty="0"/>
                    </a:p>
                    <a:p>
                      <a:pPr marL="401955" indent="7620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</a:pP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In</a:t>
                      </a:r>
                      <a:r>
                        <a:rPr sz="2400" kern="0" spc="3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this</a:t>
                      </a:r>
                      <a:r>
                        <a:rPr sz="2400" kern="0" spc="3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work,</a:t>
                      </a:r>
                      <a:r>
                        <a:rPr sz="2400" kern="0" spc="3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three-dimensional</a:t>
                      </a:r>
                      <a:r>
                        <a:rPr sz="2400" kern="0" spc="3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nanoporous</a:t>
                      </a:r>
                      <a:r>
                        <a:rPr sz="2400" kern="0" spc="4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Cu</a:t>
                      </a:r>
                      <a:r>
                        <a:rPr sz="2400" kern="0" spc="4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alloys</a:t>
                      </a:r>
                      <a:r>
                        <a:rPr sz="2400" kern="0" spc="3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with</a:t>
                      </a:r>
                      <a:r>
                        <a:rPr sz="2400" kern="0" spc="3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intercon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nected   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porous</a:t>
                      </a:r>
                      <a:r>
                        <a:rPr sz="24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network</a:t>
                      </a:r>
                      <a:r>
                        <a:rPr sz="2400" kern="0" spc="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ar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e</a:t>
                      </a:r>
                      <a:r>
                        <a:rPr sz="24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prepared</a:t>
                      </a:r>
                      <a:r>
                        <a:rPr sz="2400" kern="0" spc="2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as</a:t>
                      </a:r>
                      <a:r>
                        <a:rPr sz="2400" kern="0" spc="2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4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high-performance</a:t>
                      </a:r>
                      <a:r>
                        <a:rPr sz="2400" kern="0" spc="2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catalyst</a:t>
                      </a:r>
                      <a:r>
                        <a:rPr sz="2400" kern="0" spc="2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for NIRR by</a:t>
                      </a:r>
                      <a:r>
                        <a:rPr sz="2400" kern="0" spc="2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     dealloying</a:t>
                      </a:r>
                      <a:r>
                        <a:rPr sz="2400" kern="0" spc="5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way.</a:t>
                      </a:r>
                      <a:r>
                        <a:rPr sz="2400" kern="0" spc="5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the  synergistic  combination  of</a:t>
                      </a:r>
                      <a:r>
                        <a:rPr sz="2400" kern="0" spc="2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nanoporous  structure  and   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alloy</a:t>
                      </a:r>
                      <a:r>
                        <a:rPr sz="24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strategy plays an important role for the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NH</a:t>
                      </a:r>
                      <a:r>
                        <a:rPr sz="2400" kern="0" spc="-10" baseline="-24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3</a:t>
                      </a:r>
                      <a:r>
                        <a:rPr sz="1500" kern="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synthesis. Nanoporous</a:t>
                      </a:r>
                      <a:r>
                        <a:rPr sz="24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Cu    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alloy</a:t>
                      </a:r>
                      <a:r>
                        <a:rPr sz="2400" kern="0" spc="5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exhibits</a:t>
                      </a:r>
                      <a:r>
                        <a:rPr sz="2400" kern="0" spc="5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</a:t>
                      </a:r>
                      <a:r>
                        <a:rPr sz="2400" kern="0" spc="4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high</a:t>
                      </a:r>
                      <a:r>
                        <a:rPr sz="2400" kern="0" spc="4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NH</a:t>
                      </a:r>
                      <a:r>
                        <a:rPr sz="2400" kern="0" spc="-20" baseline="-24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3</a:t>
                      </a:r>
                      <a:r>
                        <a:rPr sz="15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yield</a:t>
                      </a:r>
                      <a:r>
                        <a:rPr sz="2400" kern="0" spc="4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rate</a:t>
                      </a:r>
                      <a:r>
                        <a:rPr sz="2400" kern="0" spc="5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of</a:t>
                      </a:r>
                      <a:r>
                        <a:rPr sz="2400" kern="0" spc="4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171.43</a:t>
                      </a:r>
                      <a:r>
                        <a:rPr sz="2400" kern="0" spc="5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μmol</a:t>
                      </a:r>
                      <a:r>
                        <a:rPr sz="2400" kern="0" spc="5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cm</a:t>
                      </a:r>
                      <a:r>
                        <a:rPr sz="2400" kern="0" spc="-20" baseline="30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-2</a:t>
                      </a:r>
                      <a:r>
                        <a:rPr sz="1500" kern="0" spc="1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h</a:t>
                      </a:r>
                      <a:r>
                        <a:rPr sz="2400" kern="0" spc="-20" baseline="30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-</a:t>
                      </a:r>
                      <a:r>
                        <a:rPr sz="1500" kern="0" spc="-2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baseline="300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1</a:t>
                      </a:r>
                      <a:r>
                        <a:rPr sz="15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at</a:t>
                      </a:r>
                      <a:r>
                        <a:rPr sz="2400" kern="0" spc="5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-0.65</a:t>
                      </a:r>
                      <a:r>
                        <a:rPr sz="2400" kern="0" spc="4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V   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versus</a:t>
                      </a:r>
                      <a:r>
                        <a:rPr sz="2400" kern="0" spc="2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RHE</a:t>
                      </a:r>
                      <a:r>
                        <a:rPr sz="2400" kern="0" spc="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under</a:t>
                      </a:r>
                      <a:r>
                        <a:rPr sz="2400" kern="0" spc="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neutral</a:t>
                      </a:r>
                      <a:r>
                        <a:rPr sz="2400" kern="0" spc="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sol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ution</a:t>
                      </a:r>
                      <a:r>
                        <a:rPr sz="2400" kern="0" spc="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which</a:t>
                      </a:r>
                      <a:r>
                        <a:rPr sz="2400" kern="0" spc="2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is</a:t>
                      </a:r>
                      <a:r>
                        <a:rPr sz="2400" kern="0" spc="2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far</a:t>
                      </a:r>
                      <a:r>
                        <a:rPr sz="2400" kern="0" spc="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more</a:t>
                      </a:r>
                      <a:r>
                        <a:rPr sz="2400" kern="0" spc="2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than</a:t>
                      </a:r>
                      <a:r>
                        <a:rPr sz="2400" kern="0" spc="2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that</a:t>
                      </a:r>
                      <a:r>
                        <a:rPr sz="2400" kern="0" spc="2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</a:t>
                      </a:r>
                      <a:r>
                        <a:rPr sz="2400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of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    nanoporous</a:t>
                      </a:r>
                      <a:r>
                        <a:rPr sz="24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24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Cu</a:t>
                      </a:r>
                      <a:r>
                        <a:rPr sz="24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.</a:t>
                      </a:r>
                      <a:endParaRPr lang="en-US" altLang="en-US" sz="2400" dirty="0"/>
                    </a:p>
                  </a:txBody>
                  <a:tcPr marL="0" marR="0" marT="0" marB="0">
                    <a:lnL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123676" y="13250180"/>
            <a:ext cx="9613393" cy="7289292"/>
          </a:xfrm>
          <a:prstGeom prst="rect">
            <a:avLst/>
          </a:prstGeom>
        </p:spPr>
      </p:pic>
      <p:graphicFrame>
        <p:nvGraphicFramePr>
          <p:cNvPr id="12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007677"/>
              </p:ext>
            </p:extLst>
          </p:nvPr>
        </p:nvGraphicFramePr>
        <p:xfrm>
          <a:off x="-1" y="2897726"/>
          <a:ext cx="21382990" cy="2890124"/>
        </p:xfrm>
        <a:graphic>
          <a:graphicData uri="http://schemas.openxmlformats.org/drawingml/2006/table">
            <a:tbl>
              <a:tblPr/>
              <a:tblGrid>
                <a:gridCol w="915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21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45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9012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>
                    <a:lnL w="317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lang="en-US" altLang="en-US" sz="1000" dirty="0"/>
                    </a:p>
                    <a:p>
                      <a:pPr marL="555625" algn="l" rtl="0" eaLnBrk="0">
                        <a:lnSpc>
                          <a:spcPct val="76000"/>
                        </a:lnSpc>
                        <a:spcBef>
                          <a:spcPts val="1200"/>
                        </a:spcBef>
                      </a:pPr>
                      <a:r>
                        <a:rPr sz="4800" b="1" kern="0" spc="-10" dirty="0" err="1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Nanoporous</a:t>
                      </a:r>
                      <a:r>
                        <a:rPr sz="4800" b="1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copper alloy for nitrate electroreduction to ammonia</a:t>
                      </a:r>
                      <a:endParaRPr lang="en-US" altLang="en-US" sz="4800" dirty="0"/>
                    </a:p>
                    <a:p>
                      <a:pPr marL="5667375" algn="l" rtl="0" eaLnBrk="0">
                        <a:lnSpc>
                          <a:spcPct val="100000"/>
                        </a:lnSpc>
                        <a:spcBef>
                          <a:spcPts val="1180"/>
                        </a:spcBef>
                      </a:pP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Xue</a:t>
                      </a:r>
                      <a:r>
                        <a:rPr sz="39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Zhou</a:t>
                      </a:r>
                      <a:r>
                        <a:rPr sz="39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, </a:t>
                      </a: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Zhenduo</a:t>
                      </a:r>
                      <a:r>
                        <a:rPr sz="39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Cui</a:t>
                      </a:r>
                      <a:r>
                        <a:rPr sz="39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*, </a:t>
                      </a: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Shengli</a:t>
                      </a:r>
                      <a:r>
                        <a:rPr sz="3900" kern="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Zhu</a:t>
                      </a:r>
                      <a:r>
                        <a:rPr sz="39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*</a:t>
                      </a:r>
                      <a:endParaRPr lang="en-US" altLang="en-US" sz="3900" dirty="0"/>
                    </a:p>
                    <a:p>
                      <a:pPr marL="7930515" algn="l" rtl="0" eaLnBrk="0">
                        <a:lnSpc>
                          <a:spcPts val="4800"/>
                        </a:lnSpc>
                      </a:pPr>
                      <a:r>
                        <a:rPr sz="3900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Tianjin University</a:t>
                      </a:r>
                      <a:endParaRPr lang="en-US" altLang="en-US" sz="39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>
                    <a:lnL>
                      <a:noFill/>
                    </a:lnL>
                    <a:lnR w="317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8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983467" y="7748644"/>
            <a:ext cx="9753600" cy="3683508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 rotWithShape="1">
          <a:blip r:embed="rId4"/>
          <a:srcRect r="5695" b="7225"/>
          <a:stretch/>
        </p:blipFill>
        <p:spPr>
          <a:xfrm rot="21600000">
            <a:off x="18416132" y="3077674"/>
            <a:ext cx="2607894" cy="2614239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5441610"/>
            <a:ext cx="359282" cy="363982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2912074"/>
            <a:ext cx="359282" cy="363980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1024026" y="2912074"/>
            <a:ext cx="359216" cy="363980"/>
          </a:xfrm>
          <a:prstGeom prst="rect">
            <a:avLst/>
          </a:prstGeom>
        </p:spPr>
      </p:pic>
      <p:pic>
        <p:nvPicPr>
          <p:cNvPr id="5" name="picture 24">
            <a:extLst>
              <a:ext uri="{FF2B5EF4-FFF2-40B4-BE49-F238E27FC236}">
                <a16:creationId xmlns:a16="http://schemas.microsoft.com/office/drawing/2014/main" id="{2D18511A-AF3F-7981-8522-AE7503F150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21026376" y="5439199"/>
            <a:ext cx="359282" cy="363982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46D57604-FAE6-4B84-BF92-04DCB5C6C7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684" y="7748644"/>
            <a:ext cx="9107423" cy="5122163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1E4EC85A-3225-4020-1D40-19023A26CD0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1600" y="19747772"/>
            <a:ext cx="8165592" cy="787145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4129A2B-3816-F4BD-06DC-5F50C5C4C5C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5" b="35946"/>
          <a:stretch/>
        </p:blipFill>
        <p:spPr>
          <a:xfrm>
            <a:off x="-13230" y="0"/>
            <a:ext cx="21401238" cy="28799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68063981"/>
              </p:ext>
            </p:extLst>
          </p:nvPr>
        </p:nvGraphicFramePr>
        <p:xfrm>
          <a:off x="396240" y="5930615"/>
          <a:ext cx="20627975" cy="23985316"/>
        </p:xfrm>
        <a:graphic>
          <a:graphicData uri="http://schemas.openxmlformats.org/drawingml/2006/table">
            <a:tbl>
              <a:tblPr/>
              <a:tblGrid>
                <a:gridCol w="2062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985316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10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 rtl="0" eaLnBrk="0">
                        <a:lnSpc>
                          <a:spcPct val="102000"/>
                        </a:lnSpc>
                      </a:pPr>
                      <a:endParaRPr lang="en-US" altLang="en-US" sz="10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 rtl="0" eaLnBrk="0">
                        <a:lnSpc>
                          <a:spcPct val="102000"/>
                        </a:lnSpc>
                      </a:pPr>
                      <a:endParaRPr lang="en-US" altLang="en-US" sz="1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 rtl="0" eaLnBrk="0">
                        <a:lnSpc>
                          <a:spcPct val="150000"/>
                        </a:lnSpc>
                      </a:pPr>
                      <a:r>
                        <a:rPr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altLang="en-US"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建议</a:t>
                      </a:r>
                      <a:r>
                        <a:rPr sz="4800" b="1" kern="0" dirty="0" err="1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文本字体</a:t>
                      </a:r>
                      <a:r>
                        <a:rPr lang="en-US"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-</a:t>
                      </a:r>
                      <a:r>
                        <a:rPr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Times New Roman，字体颜色统一黑色；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②海报内容框架默认包含</a:t>
                      </a:r>
                      <a:r>
                        <a:rPr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ABSTRACT</a:t>
                      </a:r>
                      <a:endParaRPr sz="4800" b="1" kern="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INTRODUCTION</a:t>
                      </a:r>
                      <a:endParaRPr sz="4800" b="1" kern="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METHODS</a:t>
                      </a:r>
                      <a:endParaRPr sz="4800" b="1" kern="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sz="4800" b="1" kern="0" dirty="0" err="1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CONCLUSIONS</a:t>
                      </a:r>
                      <a:r>
                        <a:rPr sz="4800" b="1" kern="0" dirty="0" err="1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等</a:t>
                      </a:r>
                      <a:r>
                        <a:rPr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；</a:t>
                      </a:r>
                    </a:p>
                    <a:p>
                      <a:pPr algn="ctr" rtl="0" eaLnBrk="0">
                        <a:lnSpc>
                          <a:spcPct val="150000"/>
                        </a:lnSpc>
                      </a:pPr>
                      <a:r>
                        <a:rPr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③多图少字，语句精炼；</a:t>
                      </a:r>
                    </a:p>
                    <a:p>
                      <a:pPr algn="ctr" rtl="0" eaLnBrk="0">
                        <a:lnSpc>
                          <a:spcPct val="150000"/>
                        </a:lnSpc>
                      </a:pPr>
                      <a:r>
                        <a:rPr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④导出图片PNG格式，命名“姓名+学校”</a:t>
                      </a:r>
                    </a:p>
                    <a:p>
                      <a:pPr algn="ctr" rtl="0" eaLnBrk="0">
                        <a:lnSpc>
                          <a:spcPct val="150000"/>
                        </a:lnSpc>
                      </a:pPr>
                      <a:r>
                        <a:rPr sz="4800" b="1" kern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⑤海报整体尽量呈现丰富和多彩，避免图片颜色单一</a:t>
                      </a:r>
                    </a:p>
                    <a:p>
                      <a:pPr algn="ctr" rtl="0" eaLnBrk="0">
                        <a:lnSpc>
                          <a:spcPct val="150000"/>
                        </a:lnSpc>
                      </a:pPr>
                      <a:endParaRPr sz="4800" b="1" kern="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</a:pPr>
                      <a:endParaRPr sz="4800" b="1" kern="0" dirty="0">
                        <a:solidFill>
                          <a:srgbClr val="000000">
                            <a:alpha val="100000"/>
                          </a:srgb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12">
            <a:extLst>
              <a:ext uri="{FF2B5EF4-FFF2-40B4-BE49-F238E27FC236}">
                <a16:creationId xmlns:a16="http://schemas.microsoft.com/office/drawing/2014/main" id="{C2179DFB-EF12-D855-DDD2-7DF06A8784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964042"/>
              </p:ext>
            </p:extLst>
          </p:nvPr>
        </p:nvGraphicFramePr>
        <p:xfrm>
          <a:off x="-1" y="2897726"/>
          <a:ext cx="21382990" cy="2890124"/>
        </p:xfrm>
        <a:graphic>
          <a:graphicData uri="http://schemas.openxmlformats.org/drawingml/2006/table">
            <a:tbl>
              <a:tblPr/>
              <a:tblGrid>
                <a:gridCol w="915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21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45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9012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>
                    <a:lnL w="317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lang="en-US" altLang="en-US" sz="1000" dirty="0"/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lang="en-US" altLang="en-US" sz="1000" dirty="0"/>
                    </a:p>
                    <a:p>
                      <a:pPr marL="555625" algn="l" rtl="0" eaLnBrk="0">
                        <a:lnSpc>
                          <a:spcPct val="76000"/>
                        </a:lnSpc>
                        <a:spcBef>
                          <a:spcPts val="1200"/>
                        </a:spcBef>
                      </a:pPr>
                      <a:r>
                        <a:rPr sz="4800" b="1" kern="0" spc="-10" dirty="0" err="1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Nanoporous</a:t>
                      </a:r>
                      <a:r>
                        <a:rPr sz="4800" b="1" kern="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copper alloy for nitrate electroreduction to ammonia</a:t>
                      </a:r>
                      <a:endParaRPr lang="en-US" altLang="en-US" sz="4800" dirty="0"/>
                    </a:p>
                    <a:p>
                      <a:pPr marL="5667375" algn="l" rtl="0" eaLnBrk="0">
                        <a:lnSpc>
                          <a:spcPct val="100000"/>
                        </a:lnSpc>
                        <a:spcBef>
                          <a:spcPts val="1180"/>
                        </a:spcBef>
                      </a:pP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Xue</a:t>
                      </a:r>
                      <a:r>
                        <a:rPr sz="39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Zhou</a:t>
                      </a:r>
                      <a:r>
                        <a:rPr sz="39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, </a:t>
                      </a: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Zhenduo</a:t>
                      </a:r>
                      <a:r>
                        <a:rPr sz="39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Cui</a:t>
                      </a:r>
                      <a:r>
                        <a:rPr sz="39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*, </a:t>
                      </a: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Shengli</a:t>
                      </a:r>
                      <a:r>
                        <a:rPr sz="3900" kern="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 </a:t>
                      </a:r>
                      <a:r>
                        <a:rPr sz="3900" kern="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Zhu</a:t>
                      </a:r>
                      <a:r>
                        <a:rPr sz="3900" kern="0" spc="1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*</a:t>
                      </a:r>
                      <a:endParaRPr lang="en-US" altLang="en-US" sz="3900" dirty="0"/>
                    </a:p>
                    <a:p>
                      <a:pPr marL="7930515" algn="l" rtl="0" eaLnBrk="0">
                        <a:lnSpc>
                          <a:spcPts val="4800"/>
                        </a:lnSpc>
                      </a:pPr>
                      <a:r>
                        <a:rPr sz="3900" kern="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Tianjin University</a:t>
                      </a:r>
                      <a:endParaRPr lang="en-US" altLang="en-US" sz="39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>
                    <a:lnL>
                      <a:noFill/>
                    </a:lnL>
                    <a:lnR w="317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140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24">
            <a:extLst>
              <a:ext uri="{FF2B5EF4-FFF2-40B4-BE49-F238E27FC236}">
                <a16:creationId xmlns:a16="http://schemas.microsoft.com/office/drawing/2014/main" id="{D22E7011-F9CE-D309-518E-29153EAD26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41610"/>
            <a:ext cx="359282" cy="363982"/>
          </a:xfrm>
          <a:prstGeom prst="rect">
            <a:avLst/>
          </a:prstGeom>
        </p:spPr>
      </p:pic>
      <p:pic>
        <p:nvPicPr>
          <p:cNvPr id="7" name="picture 26">
            <a:extLst>
              <a:ext uri="{FF2B5EF4-FFF2-40B4-BE49-F238E27FC236}">
                <a16:creationId xmlns:a16="http://schemas.microsoft.com/office/drawing/2014/main" id="{7BCD1090-C98E-E125-3CC8-06D5A46AD8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12074"/>
            <a:ext cx="359282" cy="363980"/>
          </a:xfrm>
          <a:prstGeom prst="rect">
            <a:avLst/>
          </a:prstGeom>
        </p:spPr>
      </p:pic>
      <p:pic>
        <p:nvPicPr>
          <p:cNvPr id="8" name="picture 28">
            <a:extLst>
              <a:ext uri="{FF2B5EF4-FFF2-40B4-BE49-F238E27FC236}">
                <a16:creationId xmlns:a16="http://schemas.microsoft.com/office/drawing/2014/main" id="{2C206ADE-4E29-7CD4-1917-7CFF86C2D8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24026" y="2912074"/>
            <a:ext cx="359216" cy="363980"/>
          </a:xfrm>
          <a:prstGeom prst="rect">
            <a:avLst/>
          </a:prstGeom>
        </p:spPr>
      </p:pic>
      <p:pic>
        <p:nvPicPr>
          <p:cNvPr id="9" name="picture 24">
            <a:extLst>
              <a:ext uri="{FF2B5EF4-FFF2-40B4-BE49-F238E27FC236}">
                <a16:creationId xmlns:a16="http://schemas.microsoft.com/office/drawing/2014/main" id="{EE482B1B-D393-FE3A-7C93-87541CC5B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1026376" y="5439199"/>
            <a:ext cx="359282" cy="36398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EEF5CBD-CAB8-7544-F129-55CC5B321F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5" b="35946"/>
          <a:stretch/>
        </p:blipFill>
        <p:spPr>
          <a:xfrm>
            <a:off x="-13230" y="0"/>
            <a:ext cx="21401238" cy="2879984"/>
          </a:xfrm>
          <a:prstGeom prst="rect">
            <a:avLst/>
          </a:prstGeom>
        </p:spPr>
      </p:pic>
      <p:pic>
        <p:nvPicPr>
          <p:cNvPr id="11" name="picture 22">
            <a:extLst>
              <a:ext uri="{FF2B5EF4-FFF2-40B4-BE49-F238E27FC236}">
                <a16:creationId xmlns:a16="http://schemas.microsoft.com/office/drawing/2014/main" id="{A2858210-F5F7-9AFC-2696-99214097DF2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695" b="7225"/>
          <a:stretch/>
        </p:blipFill>
        <p:spPr>
          <a:xfrm>
            <a:off x="18416132" y="3077674"/>
            <a:ext cx="2607894" cy="261423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JlYTEzMTQ2MjI1ZWU3MTg2NDYzNWYxNWYzNDc3O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387</Words>
  <Application>Microsoft Office PowerPoint</Application>
  <PresentationFormat>自定义</PresentationFormat>
  <Paragraphs>171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Times New Roman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13210848387@163.com</dc:creator>
  <cp:lastModifiedBy>莹 楚</cp:lastModifiedBy>
  <cp:revision>13</cp:revision>
  <dcterms:created xsi:type="dcterms:W3CDTF">2023-08-29T07:35:00Z</dcterms:created>
  <dcterms:modified xsi:type="dcterms:W3CDTF">2024-07-19T09:51:27Z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wqlLaW5nc29mdCBQREYgdG8gV1BTIDkw</vt:lpwstr>
  </property>
  <property fmtid="{D5CDD505-2E9C-101B-9397-08002B2CF9AE}" pid="3" name="Created">
    <vt:filetime>2023-08-29T23:26:04Z</vt:filetime>
  </property>
  <property fmtid="{D5CDD505-2E9C-101B-9397-08002B2CF9AE}" pid="4" name="ICV">
    <vt:lpwstr>A3536D68F98740B6BC0992DD65904DE0_12</vt:lpwstr>
  </property>
  <property fmtid="{D5CDD505-2E9C-101B-9397-08002B2CF9AE}" pid="5" name="KSOProductBuildVer">
    <vt:lpwstr>2052-12.1.0.15120</vt:lpwstr>
  </property>
</Properties>
</file>